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ibook.net/obschaya-filosofiya/rol-gipotez-nauchnom-poznanii-gipotezyi-kak-53799.html" TargetMode="External"/><Relationship Id="rId2" Type="http://schemas.openxmlformats.org/officeDocument/2006/relationships/hyperlink" Target="http://center-yf.ru/data/stat/innovacii-v-obrazovanii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6805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«Разработка и апробация инновационных практик формирования и оценивания предметных  образовательных результатов </a:t>
            </a:r>
            <a:r>
              <a:rPr lang="ru-RU" b="1" dirty="0" err="1" smtClean="0"/>
              <a:t>деятельностного</a:t>
            </a:r>
            <a:r>
              <a:rPr lang="ru-RU" b="1" dirty="0" smtClean="0"/>
              <a:t> типа в контексте требований </a:t>
            </a:r>
            <a:br>
              <a:rPr lang="ru-RU" b="1" dirty="0" smtClean="0"/>
            </a:br>
            <a:r>
              <a:rPr lang="ru-RU" b="1" dirty="0" smtClean="0"/>
              <a:t>ФГОС ООО»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229200"/>
            <a:ext cx="6400800" cy="504056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sz="6200" b="1" dirty="0" smtClean="0">
                <a:solidFill>
                  <a:schemeClr val="tx1"/>
                </a:solidFill>
              </a:rPr>
              <a:t>Рабочий семинар   </a:t>
            </a:r>
            <a:r>
              <a:rPr lang="ru-RU" sz="6200" b="1" dirty="0" smtClean="0">
                <a:solidFill>
                  <a:schemeClr val="tx1"/>
                </a:solidFill>
              </a:rPr>
              <a:t>- июнь  2018 </a:t>
            </a:r>
            <a:r>
              <a:rPr lang="ru-RU" sz="6200" b="1" dirty="0" smtClean="0">
                <a:solidFill>
                  <a:schemeClr val="tx1"/>
                </a:solidFill>
              </a:rPr>
              <a:t>г.</a:t>
            </a:r>
            <a:br>
              <a:rPr lang="ru-RU" sz="6200" b="1" dirty="0" smtClean="0">
                <a:solidFill>
                  <a:schemeClr val="tx1"/>
                </a:solidFill>
              </a:rPr>
            </a:br>
            <a:endParaRPr lang="ru-RU" sz="6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для работы в м/группах: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1. Обсудить план, содержание работы и ответственных в соответствии со структурой отчета по итогам работы в 2018 г. (9 класс, История России).</a:t>
            </a:r>
          </a:p>
          <a:p>
            <a:pPr>
              <a:buNone/>
            </a:pPr>
            <a:r>
              <a:rPr lang="ru-RU" sz="2400" b="1" dirty="0" smtClean="0"/>
              <a:t>    </a:t>
            </a:r>
          </a:p>
          <a:p>
            <a:pPr>
              <a:buNone/>
            </a:pPr>
            <a:r>
              <a:rPr lang="ru-RU" sz="2400" b="1" dirty="0" smtClean="0"/>
              <a:t> Сделать запись в форме таблицы: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3501008"/>
          <a:ext cx="7200800" cy="116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641"/>
                <a:gridCol w="2664759"/>
                <a:gridCol w="1800200"/>
                <a:gridCol w="1800200"/>
              </a:tblGrid>
              <a:tr h="58029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r>
                        <a:rPr lang="ru-RU" baseline="0" dirty="0" smtClean="0"/>
                        <a:t> п.п.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r>
                        <a:rPr lang="ru-RU" baseline="0" dirty="0" smtClean="0"/>
                        <a:t>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 </a:t>
                      </a:r>
                      <a:endParaRPr lang="ru-RU" dirty="0"/>
                    </a:p>
                  </a:txBody>
                  <a:tcPr/>
                </a:tc>
              </a:tr>
              <a:tr h="58835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отчета по итогам работы м/группы: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Пояснительная записка: </a:t>
            </a:r>
          </a:p>
          <a:p>
            <a:pPr marL="514350" indent="-514350"/>
            <a:r>
              <a:rPr lang="ru-RU" sz="2800" b="1" dirty="0" smtClean="0"/>
              <a:t>кратко - теория по проблеме (педагогика + психология + методика), </a:t>
            </a:r>
          </a:p>
          <a:p>
            <a:pPr marL="514350" indent="-514350"/>
            <a:r>
              <a:rPr lang="ru-RU" sz="2800" b="1" dirty="0" smtClean="0"/>
              <a:t>кратко - преемственность работы с 5 по 9 </a:t>
            </a:r>
            <a:r>
              <a:rPr lang="ru-RU" sz="2800" b="1" dirty="0" err="1" smtClean="0"/>
              <a:t>кл</a:t>
            </a:r>
            <a:r>
              <a:rPr lang="ru-RU" sz="2800" b="1" dirty="0" smtClean="0"/>
              <a:t>., в соответствии с разработанной Таблицей приращения образовательного результата;</a:t>
            </a:r>
          </a:p>
          <a:p>
            <a:pPr marL="514350" indent="-514350"/>
            <a:r>
              <a:rPr lang="ru-RU" sz="2800" b="1" dirty="0" smtClean="0"/>
              <a:t>кратко - особенность работы над материалами в 9кл. (ориентация на требования к подготовке выпускника основной школы по истории, ориентация на задания ОГЭ – по форме и т.д.)</a:t>
            </a:r>
          </a:p>
          <a:p>
            <a:pPr marL="514350" indent="-514350"/>
            <a:r>
              <a:rPr lang="ru-RU" sz="2800" b="1" dirty="0" smtClean="0"/>
              <a:t> кратко - аннотация к разработанным материалам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отчета по итогам работы м/группы: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2. Модуль рабочей программы с целью формирования и оценивания конкретного ПОР (дт), над которым работает м/группа, оформленный в двух вариантах: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en-US" sz="2800" b="1" dirty="0" smtClean="0"/>
              <a:t>I </a:t>
            </a:r>
            <a:r>
              <a:rPr lang="ru-RU" sz="2800" b="1" dirty="0" smtClean="0"/>
              <a:t>вариант – полный вариант рабочей программы для 9 класса, модуль – внутри программы;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II</a:t>
            </a:r>
            <a:r>
              <a:rPr lang="ru-RU" sz="2800" b="1" dirty="0" smtClean="0"/>
              <a:t> вариант – непосредственно самостоятельный модуль, отдельно от рабочей программы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отчета по итогам работы м/группы: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3. Разработанные контрольные мероприятия (КМ):</a:t>
            </a:r>
          </a:p>
          <a:p>
            <a:r>
              <a:rPr lang="ru-RU" sz="2800" dirty="0" smtClean="0"/>
              <a:t>КМ 1 (входная диагностика), краткая аннотация</a:t>
            </a:r>
          </a:p>
          <a:p>
            <a:r>
              <a:rPr lang="ru-RU" sz="2800" dirty="0" smtClean="0"/>
              <a:t>КМ 2 (по итогам коррекции на рабочих уроках), краткая аннотация</a:t>
            </a:r>
          </a:p>
          <a:p>
            <a:r>
              <a:rPr lang="ru-RU" sz="2800" dirty="0" smtClean="0"/>
              <a:t>КМ 3 (итоговая диагностика), краткая аннотация</a:t>
            </a:r>
          </a:p>
          <a:p>
            <a:pPr>
              <a:buNone/>
            </a:pPr>
            <a:r>
              <a:rPr lang="ru-RU" sz="2800" b="1" dirty="0" smtClean="0"/>
              <a:t>Структура КМ:</a:t>
            </a:r>
          </a:p>
          <a:p>
            <a:pPr>
              <a:buFontTx/>
              <a:buChar char="-"/>
            </a:pPr>
            <a:r>
              <a:rPr lang="ru-RU" sz="2800" dirty="0" smtClean="0"/>
              <a:t>техническое задание учащимся;</a:t>
            </a:r>
          </a:p>
          <a:p>
            <a:pPr>
              <a:buFontTx/>
              <a:buChar char="-"/>
            </a:pPr>
            <a:r>
              <a:rPr lang="ru-RU" sz="2800" dirty="0" smtClean="0"/>
              <a:t>дидактический материал (текст, карта);</a:t>
            </a:r>
          </a:p>
          <a:p>
            <a:pPr>
              <a:buFontTx/>
              <a:buChar char="-"/>
            </a:pPr>
            <a:r>
              <a:rPr lang="ru-RU" sz="2800" dirty="0" smtClean="0"/>
              <a:t>критерии, показатели и параметры оценивания, шкала перевода в 5-балльную систему</a:t>
            </a:r>
          </a:p>
          <a:p>
            <a:pPr>
              <a:buNone/>
            </a:pPr>
            <a:r>
              <a:rPr lang="ru-RU" sz="2800" b="1" dirty="0" smtClean="0"/>
              <a:t>Итоги апробации КМ (1,2,3)</a:t>
            </a:r>
            <a:endParaRPr lang="ru-RU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Структура отчета по итогам работы м/группы: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500" b="1" dirty="0" smtClean="0"/>
              <a:t>4. Выводы по итогам </a:t>
            </a:r>
            <a:r>
              <a:rPr lang="ru-RU" sz="4500" b="1" u="sng" dirty="0" smtClean="0"/>
              <a:t>инновационной</a:t>
            </a:r>
            <a:r>
              <a:rPr lang="ru-RU" sz="45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500" b="1" dirty="0" smtClean="0"/>
              <a:t>работы в проекте (за 5 лет). </a:t>
            </a:r>
            <a:r>
              <a:rPr lang="ru-RU" sz="3600" b="1" dirty="0" smtClean="0"/>
              <a:t>При формулировании выводов необходимо учесть: </a:t>
            </a:r>
          </a:p>
          <a:p>
            <a:pPr>
              <a:buNone/>
            </a:pPr>
            <a:r>
              <a:rPr lang="ru-RU" sz="2900" b="1" dirty="0" smtClean="0"/>
              <a:t>«…</a:t>
            </a:r>
            <a:r>
              <a:rPr lang="ru-RU" sz="2900" dirty="0" smtClean="0"/>
              <a:t>Инновации в образовании – это целенаправленные нововведения, целью которых является получение стабильных и более эффективных результатов. </a:t>
            </a:r>
            <a:br>
              <a:rPr lang="ru-RU" sz="2900" dirty="0" smtClean="0"/>
            </a:b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Ошибочно полагать, что инновации в школе – это только принципиально новые и масштабные изменения системы образования такие, как введение ЕГЭ, электронный дневник и др. Модификации стандартных педагогических приемов и методов с целью повышения успеваемости учащихся в усвоении определенного материала, также можно назвать инновациями. Эти новшества могут быть разработаны самим учителем и применяться только в рамках конкретного класса, а могут быть одобрены руководством школы для использования всем педагогическим коллективом.»  </a:t>
            </a:r>
            <a:endParaRPr lang="ru-RU" sz="2900" b="1" dirty="0" smtClean="0"/>
          </a:p>
          <a:p>
            <a:pPr>
              <a:buNone/>
            </a:pPr>
            <a:r>
              <a:rPr lang="en-US" sz="2900" b="1" dirty="0" smtClean="0">
                <a:hlinkClick r:id="rId2"/>
              </a:rPr>
              <a:t>http://center-yf.ru/data/stat/innovacii-v-obrazovanii.php</a:t>
            </a:r>
            <a:r>
              <a:rPr lang="ru-RU" sz="2900" b="1" dirty="0" smtClean="0"/>
              <a:t>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Работа в проекте – это Н</a:t>
            </a:r>
            <a:r>
              <a:rPr lang="ru-RU" b="1" dirty="0" smtClean="0">
                <a:solidFill>
                  <a:schemeClr val="accent1"/>
                </a:solidFill>
              </a:rPr>
              <a:t>ИР</a:t>
            </a:r>
            <a:r>
              <a:rPr lang="ru-RU" b="1" dirty="0" smtClean="0"/>
              <a:t>!!! Возвращаемся к началу (в 5 класс), формулируем гипотезу…</a:t>
            </a:r>
          </a:p>
          <a:p>
            <a:pPr>
              <a:buNone/>
            </a:pPr>
            <a:r>
              <a:rPr lang="en-US" sz="2900" b="1" dirty="0" smtClean="0">
                <a:hlinkClick r:id="rId3"/>
              </a:rPr>
              <a:t>https://scibook.net/obschaya-filosofiya/rol-gipotez-nauchnom-poznanii-gipotezyi-kak-53799.html</a:t>
            </a:r>
            <a:r>
              <a:rPr lang="ru-RU" sz="2900" b="1" dirty="0" smtClean="0"/>
              <a:t> </a:t>
            </a:r>
          </a:p>
          <a:p>
            <a:r>
              <a:rPr lang="ru-RU" b="1" dirty="0" smtClean="0"/>
              <a:t>Развитие образовательного результата от класса к классу (по итогам диагностических работ)</a:t>
            </a:r>
          </a:p>
          <a:p>
            <a:r>
              <a:rPr lang="ru-RU" b="1" dirty="0" smtClean="0"/>
              <a:t>Что дала работа в проекте? (Чему научила?). 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Основные события проектной деятельности </a:t>
            </a:r>
            <a:br>
              <a:rPr lang="ru-RU" sz="2800" b="1" dirty="0" smtClean="0"/>
            </a:br>
            <a:r>
              <a:rPr lang="ru-RU" sz="2800" b="1" dirty="0" smtClean="0"/>
              <a:t>в 2018 году: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Рабочий семинар (по итогам 2017 г.)      </a:t>
            </a:r>
            <a:r>
              <a:rPr lang="ru-RU" sz="2800" b="1" dirty="0" smtClean="0">
                <a:solidFill>
                  <a:srgbClr val="0000FF"/>
                </a:solidFill>
              </a:rPr>
              <a:t>17 января 2018 г.</a:t>
            </a:r>
          </a:p>
          <a:p>
            <a:r>
              <a:rPr lang="ru-RU" sz="2800" dirty="0" smtClean="0">
                <a:solidFill>
                  <a:srgbClr val="0000FF"/>
                </a:solidFill>
              </a:rPr>
              <a:t>Рабочий семинар </a:t>
            </a:r>
            <a:r>
              <a:rPr lang="ru-RU" sz="2800" b="1" dirty="0" smtClean="0">
                <a:solidFill>
                  <a:srgbClr val="0000FF"/>
                </a:solidFill>
              </a:rPr>
              <a:t>10 апреля 2018 г.</a:t>
            </a:r>
          </a:p>
          <a:p>
            <a:r>
              <a:rPr lang="ru-RU" sz="2800" b="1" dirty="0" smtClean="0">
                <a:solidFill>
                  <a:srgbClr val="0000FF"/>
                </a:solidFill>
              </a:rPr>
              <a:t>Рабочие семинары по м/группам </a:t>
            </a:r>
            <a:r>
              <a:rPr lang="ru-RU" sz="2800" dirty="0" smtClean="0">
                <a:solidFill>
                  <a:srgbClr val="0000FF"/>
                </a:solidFill>
              </a:rPr>
              <a:t>(</a:t>
            </a:r>
            <a:r>
              <a:rPr lang="ru-RU" sz="2800" b="1" dirty="0" smtClean="0">
                <a:solidFill>
                  <a:srgbClr val="0000FF"/>
                </a:solidFill>
              </a:rPr>
              <a:t>июнь 2018 г</a:t>
            </a:r>
            <a:r>
              <a:rPr lang="ru-RU" sz="2800" dirty="0" smtClean="0">
                <a:solidFill>
                  <a:srgbClr val="0000FF"/>
                </a:solidFill>
              </a:rPr>
              <a:t>.):</a:t>
            </a:r>
          </a:p>
          <a:p>
            <a:pPr>
              <a:buFontTx/>
              <a:buChar char="-"/>
            </a:pPr>
            <a:r>
              <a:rPr lang="ru-RU" sz="2400" dirty="0" smtClean="0"/>
              <a:t>«Работа с текстом…» - </a:t>
            </a:r>
          </a:p>
          <a:p>
            <a:pPr>
              <a:buFontTx/>
              <a:buChar char="-"/>
            </a:pPr>
            <a:r>
              <a:rPr lang="ru-RU" sz="2400" dirty="0" smtClean="0"/>
              <a:t>«Работа с исторической картой» - </a:t>
            </a:r>
          </a:p>
          <a:p>
            <a:pPr>
              <a:buFontTx/>
              <a:buChar char="-"/>
            </a:pPr>
            <a:r>
              <a:rPr lang="ru-RU" sz="2400" dirty="0" smtClean="0"/>
              <a:t>«Определение причинно-следственных связей» -</a:t>
            </a:r>
          </a:p>
          <a:p>
            <a:pPr>
              <a:buFontTx/>
              <a:buChar char="-"/>
            </a:pPr>
            <a:r>
              <a:rPr lang="ru-RU" sz="2400" dirty="0" smtClean="0"/>
              <a:t>«Оценочные умения» -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Участие в августовских семинарах (конференциях), в т.ч. в МР </a:t>
            </a:r>
            <a:r>
              <a:rPr lang="ru-RU" sz="2800" b="1" dirty="0" smtClean="0"/>
              <a:t>(обязательное условие – прикрепление к регистрационного листа)</a:t>
            </a:r>
          </a:p>
          <a:p>
            <a:r>
              <a:rPr lang="ru-RU" sz="2800" b="1" dirty="0" smtClean="0"/>
              <a:t>Рабочие семинары по м/группам (</a:t>
            </a:r>
            <a:r>
              <a:rPr lang="ru-RU" sz="2800" b="1" dirty="0" smtClean="0">
                <a:solidFill>
                  <a:srgbClr val="FF0000"/>
                </a:solidFill>
              </a:rPr>
              <a:t>октябрь 2018 г</a:t>
            </a:r>
            <a:r>
              <a:rPr lang="ru-RU" sz="2800" dirty="0" smtClean="0">
                <a:solidFill>
                  <a:srgbClr val="FF0000"/>
                </a:solidFill>
              </a:rPr>
              <a:t>.):</a:t>
            </a:r>
          </a:p>
          <a:p>
            <a:pPr>
              <a:buFontTx/>
              <a:buChar char="-"/>
            </a:pPr>
            <a:r>
              <a:rPr lang="ru-RU" sz="2400" dirty="0" smtClean="0"/>
              <a:t>«Работа с текстом…» - </a:t>
            </a:r>
          </a:p>
          <a:p>
            <a:pPr>
              <a:buFontTx/>
              <a:buChar char="-"/>
            </a:pPr>
            <a:r>
              <a:rPr lang="ru-RU" sz="2400" dirty="0" smtClean="0"/>
              <a:t>«Работа с исторической картой» - </a:t>
            </a:r>
          </a:p>
          <a:p>
            <a:pPr>
              <a:buFontTx/>
              <a:buChar char="-"/>
            </a:pPr>
            <a:r>
              <a:rPr lang="ru-RU" sz="2400" dirty="0" smtClean="0"/>
              <a:t>«Определение причинно-следственных связей» -</a:t>
            </a:r>
          </a:p>
          <a:p>
            <a:pPr>
              <a:buFontTx/>
              <a:buChar char="-"/>
            </a:pPr>
            <a:r>
              <a:rPr lang="ru-RU" sz="2400" dirty="0" smtClean="0"/>
              <a:t>«Оценочные умения» - </a:t>
            </a:r>
          </a:p>
          <a:p>
            <a:r>
              <a:rPr lang="ru-RU" sz="2400" b="1" dirty="0" smtClean="0"/>
              <a:t>Проведение секции в рамках краевой НПК (по итогам апробации ФГОС ООО ) – ноябрь 2018 г.: </a:t>
            </a:r>
            <a:r>
              <a:rPr lang="ru-RU" sz="2400" b="1" dirty="0" smtClean="0">
                <a:solidFill>
                  <a:srgbClr val="FF0000"/>
                </a:solidFill>
              </a:rPr>
              <a:t>технологии достижения ПОР (дт) - </a:t>
            </a:r>
            <a:r>
              <a:rPr lang="ru-RU" sz="2400" b="1" dirty="0" smtClean="0"/>
              <a:t>методы, формы, приёмы …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/>
              <a:t>Декабрь 2018 г. – приём отчетов от каждой м/группы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467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«Разработка и апробация инновационных практик формирования и оценивания предметных  образовательных результатов деятельностного типа в контексте требований  ФГОС ООО»  </vt:lpstr>
      <vt:lpstr>Задания для работы в м/группах:</vt:lpstr>
      <vt:lpstr>Структура отчета по итогам работы м/группы:</vt:lpstr>
      <vt:lpstr>Структура отчета по итогам работы м/группы:</vt:lpstr>
      <vt:lpstr>Структура отчета по итогам работы м/группы:</vt:lpstr>
      <vt:lpstr>Структура отчета по итогам работы м/группы:</vt:lpstr>
      <vt:lpstr>Основные события проектной деятельности  в 2018 году: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Завадская Елена Николаевна</dc:creator>
  <cp:lastModifiedBy>lector</cp:lastModifiedBy>
  <cp:revision>17</cp:revision>
  <dcterms:created xsi:type="dcterms:W3CDTF">2018-04-10T06:30:17Z</dcterms:created>
  <dcterms:modified xsi:type="dcterms:W3CDTF">2018-06-14T05:14:32Z</dcterms:modified>
</cp:coreProperties>
</file>